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408" r:id="rId2"/>
    <p:sldId id="410" r:id="rId3"/>
    <p:sldId id="422" r:id="rId4"/>
    <p:sldId id="412" r:id="rId5"/>
    <p:sldId id="416" r:id="rId6"/>
    <p:sldId id="425" r:id="rId7"/>
    <p:sldId id="421" r:id="rId8"/>
    <p:sldId id="423" r:id="rId9"/>
    <p:sldId id="431" r:id="rId10"/>
    <p:sldId id="411" r:id="rId11"/>
    <p:sldId id="418" r:id="rId12"/>
    <p:sldId id="420" r:id="rId13"/>
    <p:sldId id="432" r:id="rId14"/>
    <p:sldId id="409" r:id="rId15"/>
    <p:sldId id="426" r:id="rId16"/>
    <p:sldId id="417" r:id="rId17"/>
    <p:sldId id="413" r:id="rId18"/>
    <p:sldId id="429" r:id="rId19"/>
    <p:sldId id="427" r:id="rId20"/>
    <p:sldId id="430" r:id="rId21"/>
    <p:sldId id="414" r:id="rId22"/>
    <p:sldId id="419" r:id="rId23"/>
    <p:sldId id="415" r:id="rId24"/>
    <p:sldId id="424" r:id="rId25"/>
    <p:sldId id="428" r:id="rId26"/>
    <p:sldId id="433" r:id="rId27"/>
    <p:sldId id="434" r:id="rId28"/>
    <p:sldId id="447" r:id="rId29"/>
    <p:sldId id="448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9" r:id="rId43"/>
    <p:sldId id="450" r:id="rId44"/>
    <p:sldId id="452" r:id="rId45"/>
    <p:sldId id="455" r:id="rId46"/>
    <p:sldId id="457" r:id="rId47"/>
    <p:sldId id="459" r:id="rId48"/>
    <p:sldId id="460" r:id="rId49"/>
    <p:sldId id="456" r:id="rId50"/>
    <p:sldId id="451" r:id="rId51"/>
    <p:sldId id="461" r:id="rId52"/>
    <p:sldId id="463" r:id="rId53"/>
    <p:sldId id="462" r:id="rId54"/>
    <p:sldId id="464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58" r:id="rId63"/>
    <p:sldId id="454" r:id="rId64"/>
    <p:sldId id="472" r:id="rId65"/>
    <p:sldId id="404" r:id="rId66"/>
    <p:sldId id="406" r:id="rId67"/>
    <p:sldId id="407" r:id="rId68"/>
  </p:sldIdLst>
  <p:sldSz cx="12192000" cy="6858000"/>
  <p:notesSz cx="6858000" cy="9144000"/>
  <p:custDataLst>
    <p:tags r:id="rId7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D7"/>
    <a:srgbClr val="FD9B93"/>
    <a:srgbClr val="BE8C41"/>
    <a:srgbClr val="588937"/>
    <a:srgbClr val="34599C"/>
    <a:srgbClr val="6308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3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5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913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822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9251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29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315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0374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63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34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848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8876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391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902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0457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8530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264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856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795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9814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06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3019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54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935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855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9751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7177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586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7187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918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9070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1921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4006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0186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801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4085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96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1831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298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6088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1859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4583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0647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5918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97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1282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3460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655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5141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648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6397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9373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0892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886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373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9792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585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378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0749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9072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767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836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2804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987507"/>
              </p:ext>
            </p:extLst>
          </p:nvPr>
        </p:nvGraphicFramePr>
        <p:xfrm>
          <a:off x="4176218" y="1656177"/>
          <a:ext cx="7451675" cy="47582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10892">
                  <a:extLst>
                    <a:ext uri="{9D8B030D-6E8A-4147-A177-3AD203B41FA5}">
                      <a16:colId xmlns:a16="http://schemas.microsoft.com/office/drawing/2014/main" val="2376172239"/>
                    </a:ext>
                  </a:extLst>
                </a:gridCol>
                <a:gridCol w="1656903">
                  <a:extLst>
                    <a:ext uri="{9D8B030D-6E8A-4147-A177-3AD203B41FA5}">
                      <a16:colId xmlns:a16="http://schemas.microsoft.com/office/drawing/2014/main" val="3616716913"/>
                    </a:ext>
                  </a:extLst>
                </a:gridCol>
                <a:gridCol w="1741940">
                  <a:extLst>
                    <a:ext uri="{9D8B030D-6E8A-4147-A177-3AD203B41FA5}">
                      <a16:colId xmlns:a16="http://schemas.microsoft.com/office/drawing/2014/main" val="3150402013"/>
                    </a:ext>
                  </a:extLst>
                </a:gridCol>
                <a:gridCol w="1741940">
                  <a:extLst>
                    <a:ext uri="{9D8B030D-6E8A-4147-A177-3AD203B41FA5}">
                      <a16:colId xmlns:a16="http://schemas.microsoft.com/office/drawing/2014/main" val="353626606"/>
                    </a:ext>
                  </a:extLst>
                </a:gridCol>
              </a:tblGrid>
              <a:tr h="7162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Slot C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2000" dirty="0"/>
                        <a:t>Total </a:t>
                      </a:r>
                    </a:p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2000" dirty="0"/>
                        <a:t>Marks</a:t>
                      </a:r>
                      <a:endParaRPr lang="en-IN" sz="2000" b="1" dirty="0"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20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Helvetica Neue"/>
                        </a:rPr>
                        <a:t>Marks 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20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Helvetica Neue"/>
                        </a:rPr>
                        <a:t>Obtained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2000" u="none" strike="noStrike" kern="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sym typeface="Helvetica Neue"/>
                        </a:rPr>
                        <a:t>Class Average 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23959"/>
                  </a:ext>
                </a:extLst>
              </a:tr>
              <a:tr h="652378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20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Helvetica Neue"/>
                        </a:rPr>
                        <a:t>Model Exam C 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73.4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68120"/>
                  </a:ext>
                </a:extLst>
              </a:tr>
              <a:tr h="652378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20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Helvetica Neue"/>
                        </a:rPr>
                        <a:t>Test 1 ( C Slot)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76.1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817430"/>
                  </a:ext>
                </a:extLst>
              </a:tr>
              <a:tr h="652378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20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Helvetica Neue"/>
                        </a:rPr>
                        <a:t>Test 2 ( C Slot)</a:t>
                      </a:r>
                      <a:endParaRPr kumimoji="0" lang="en-IN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cs typeface="Arial"/>
                        <a:sym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Absent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828203"/>
                  </a:ext>
                </a:extLst>
              </a:tr>
              <a:tr h="652378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20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Helvetica Neue"/>
                        </a:rPr>
                        <a:t>Test 3 ( D Slot)</a:t>
                      </a:r>
                      <a:endParaRPr kumimoji="0" lang="en-IN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cs typeface="Arial"/>
                        <a:sym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76.9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726723"/>
                  </a:ext>
                </a:extLst>
              </a:tr>
              <a:tr h="716253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20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Helvetica Neue"/>
                        </a:rPr>
                        <a:t>Test 4 ( D Slot)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IN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cs typeface="Arial"/>
                        <a:sym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69.7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692339"/>
                  </a:ext>
                </a:extLst>
              </a:tr>
              <a:tr h="716253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20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Helvetica Neue"/>
                        </a:rPr>
                        <a:t>Test 5 ( D Slot)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IN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cs typeface="Arial"/>
                        <a:sym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70.9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13297"/>
                  </a:ext>
                </a:extLst>
              </a:tr>
            </a:tbl>
          </a:graphicData>
        </a:graphic>
      </p:graphicFrame>
      <p:sp>
        <p:nvSpPr>
          <p:cNvPr id="2" name="Academic performance and personalizsed instruction about your mentee to the parents.">
            <a:extLst>
              <a:ext uri="{FF2B5EF4-FFF2-40B4-BE49-F238E27FC236}">
                <a16:creationId xmlns:a16="http://schemas.microsoft.com/office/drawing/2014/main" id="{F169D818-D1E9-D1D7-5DAC-56DDB2931D44}"/>
              </a:ext>
            </a:extLst>
          </p:cNvPr>
          <p:cNvSpPr/>
          <p:nvPr/>
        </p:nvSpPr>
        <p:spPr>
          <a:xfrm>
            <a:off x="465219" y="1656177"/>
            <a:ext cx="3564213" cy="47630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endParaRPr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FA590-6C8E-BE80-C4EC-4A3F3FF16BC9}"/>
              </a:ext>
            </a:extLst>
          </p:cNvPr>
          <p:cNvSpPr txBox="1"/>
          <p:nvPr/>
        </p:nvSpPr>
        <p:spPr>
          <a:xfrm>
            <a:off x="465219" y="1656177"/>
            <a:ext cx="3564213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Name: </a:t>
            </a:r>
            <a:r>
              <a:rPr lang="en-IN" sz="1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Moorpandi</a:t>
            </a:r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Sai</a:t>
            </a:r>
            <a:endParaRPr lang="en-IN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Register No.: 192210333 / CSE</a:t>
            </a:r>
            <a:endParaRPr lang="en-IN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No. of Core Completed (out of 30):9</a:t>
            </a:r>
            <a:endParaRPr lang="en-IN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No. of Elective Completed (out of 8): 1</a:t>
            </a:r>
            <a:endParaRPr lang="en-IN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No. of withheld Courses: 1</a:t>
            </a:r>
            <a:endParaRPr lang="en-IN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No. of Arrears: 2</a:t>
            </a:r>
            <a:endParaRPr lang="en-IN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Total credits earned: 40</a:t>
            </a:r>
            <a:endParaRPr lang="en-IN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CGPA:8.0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0637C-4E3E-D5AB-E3FF-6BD1D667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10" y="4281668"/>
            <a:ext cx="2776025" cy="208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842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FB837C4-7F48-A717-EF73-8A73633BBFED}"/>
              </a:ext>
            </a:extLst>
          </p:cNvPr>
          <p:cNvSpPr/>
          <p:nvPr/>
        </p:nvSpPr>
        <p:spPr>
          <a:xfrm>
            <a:off x="28671" y="983443"/>
            <a:ext cx="12182820" cy="4891114"/>
          </a:xfrm>
          <a:custGeom>
            <a:avLst/>
            <a:gdLst/>
            <a:ahLst/>
            <a:cxnLst/>
            <a:rect l="l" t="t" r="r" b="b"/>
            <a:pathLst>
              <a:path w="12277090" h="5168265">
                <a:moveTo>
                  <a:pt x="12276582" y="0"/>
                </a:moveTo>
                <a:lnTo>
                  <a:pt x="0" y="0"/>
                </a:lnTo>
                <a:lnTo>
                  <a:pt x="0" y="5167884"/>
                </a:lnTo>
                <a:lnTo>
                  <a:pt x="12276582" y="5167884"/>
                </a:lnTo>
                <a:lnTo>
                  <a:pt x="1227658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D0513AC-B20F-FE70-017A-F9EF792130C2}"/>
              </a:ext>
            </a:extLst>
          </p:cNvPr>
          <p:cNvSpPr txBox="1"/>
          <p:nvPr/>
        </p:nvSpPr>
        <p:spPr>
          <a:xfrm>
            <a:off x="28671" y="1110681"/>
            <a:ext cx="12173058" cy="16235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Mr. </a:t>
            </a:r>
            <a:r>
              <a:rPr lang="en-US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Moorrapandi</a:t>
            </a:r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Sai was </a:t>
            </a:r>
            <a:r>
              <a:rPr lang="en-US" b="1" spc="-5" dirty="0">
                <a:solidFill>
                  <a:srgbClr val="151515"/>
                </a:solidFill>
                <a:latin typeface="Arial"/>
                <a:cs typeface="Arial"/>
              </a:rPr>
              <a:t>instructed to register for certificate programs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lang="en-US" b="1" spc="-5" dirty="0">
                <a:solidFill>
                  <a:srgbClr val="151515"/>
                </a:solidFill>
                <a:latin typeface="Arial"/>
                <a:cs typeface="Arial"/>
              </a:rPr>
              <a:t>Advised him to register for English Certificate course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lang="en-US" b="1" spc="-5" dirty="0">
                <a:solidFill>
                  <a:srgbClr val="151515"/>
                </a:solidFill>
                <a:latin typeface="Arial"/>
                <a:cs typeface="Arial"/>
              </a:rPr>
              <a:t>Advised him not to avail so much of leave.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lang="en-US" b="1" spc="-5" dirty="0">
                <a:solidFill>
                  <a:srgbClr val="151515"/>
                </a:solidFill>
                <a:latin typeface="Arial"/>
                <a:cs typeface="Arial"/>
              </a:rPr>
              <a:t>Advised to register for NPTEL courses.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59984F0-3230-F35E-9F30-7A8F58301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87028"/>
              </p:ext>
            </p:extLst>
          </p:nvPr>
        </p:nvGraphicFramePr>
        <p:xfrm>
          <a:off x="0" y="3501835"/>
          <a:ext cx="12148807" cy="23089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4221">
                  <a:extLst>
                    <a:ext uri="{9D8B030D-6E8A-4147-A177-3AD203B41FA5}">
                      <a16:colId xmlns:a16="http://schemas.microsoft.com/office/drawing/2014/main" val="1221407256"/>
                    </a:ext>
                  </a:extLst>
                </a:gridCol>
                <a:gridCol w="1447754">
                  <a:extLst>
                    <a:ext uri="{9D8B030D-6E8A-4147-A177-3AD203B41FA5}">
                      <a16:colId xmlns:a16="http://schemas.microsoft.com/office/drawing/2014/main" val="4013139811"/>
                    </a:ext>
                  </a:extLst>
                </a:gridCol>
                <a:gridCol w="7936327">
                  <a:extLst>
                    <a:ext uri="{9D8B030D-6E8A-4147-A177-3AD203B41FA5}">
                      <a16:colId xmlns:a16="http://schemas.microsoft.com/office/drawing/2014/main" val="2003785255"/>
                    </a:ext>
                  </a:extLst>
                </a:gridCol>
                <a:gridCol w="2150505">
                  <a:extLst>
                    <a:ext uri="{9D8B030D-6E8A-4147-A177-3AD203B41FA5}">
                      <a16:colId xmlns:a16="http://schemas.microsoft.com/office/drawing/2014/main" val="3902121047"/>
                    </a:ext>
                  </a:extLst>
                </a:gridCol>
              </a:tblGrid>
              <a:tr h="1329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/>
                        <a:t>Slot</a:t>
                      </a:r>
                      <a:endParaRPr lang="en-IN" sz="1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/>
                        <a:t>Course Code</a:t>
                      </a:r>
                      <a:endParaRPr lang="en-IN" sz="1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/>
                        <a:t>Course Name</a:t>
                      </a:r>
                      <a:endParaRPr lang="en-IN" sz="1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/>
                        <a:t>Attendance %</a:t>
                      </a:r>
                      <a:endParaRPr lang="en-IN" sz="1800" dirty="0"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746690"/>
                  </a:ext>
                </a:extLst>
              </a:tr>
              <a:tr h="3277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/>
                        <a:t>A</a:t>
                      </a:r>
                      <a:endParaRPr lang="en-IN" sz="1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cs typeface="+mj-cs"/>
                        </a:rPr>
                        <a:t>ECA4768</a:t>
                      </a:r>
                      <a:endParaRPr lang="en-IN" sz="1800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cs typeface="+mj-cs"/>
                        </a:rPr>
                        <a:t>Principles of Digital System Design for Storage Devices</a:t>
                      </a:r>
                      <a:endParaRPr lang="en-IN" sz="1800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cs typeface="+mj-cs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19100"/>
                  </a:ext>
                </a:extLst>
              </a:tr>
              <a:tr h="3277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/>
                        <a:t>B</a:t>
                      </a:r>
                      <a:endParaRPr lang="en-IN" sz="1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cs typeface="+mj-cs"/>
                        </a:rPr>
                        <a:t>CSA0214</a:t>
                      </a:r>
                      <a:endParaRPr lang="en-IN" sz="1800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cs typeface="+mj-cs"/>
                        </a:rPr>
                        <a:t>C Programming with Modern Approaches</a:t>
                      </a:r>
                      <a:endParaRPr lang="en-IN" sz="1800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cs typeface="+mj-cs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67990"/>
                  </a:ext>
                </a:extLst>
              </a:tr>
              <a:tr h="2294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/>
                        <a:t>C</a:t>
                      </a:r>
                      <a:endParaRPr lang="en-IN" sz="1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cs typeface="+mj-cs"/>
                        </a:rPr>
                        <a:t>CSA0775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cs typeface="+mj-cs"/>
                        </a:rPr>
                        <a:t>Computer Networks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cs typeface="+mj-cs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065086"/>
                  </a:ext>
                </a:extLst>
              </a:tr>
              <a:tr h="4674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/>
                        <a:t>D</a:t>
                      </a:r>
                      <a:endParaRPr lang="en-IN" sz="180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cs typeface="+mj-cs"/>
                        </a:rPr>
                        <a:t>CSA5714</a:t>
                      </a:r>
                      <a:endParaRPr lang="en-IN" sz="1800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cs typeface="+mj-cs"/>
                        </a:rPr>
                        <a:t>Fundamentals of Computing for Data Representation</a:t>
                      </a:r>
                      <a:endParaRPr lang="en-IN" sz="1800" b="0" dirty="0"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cs typeface="+mj-cs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650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27954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Academic performance and personalizsed instruction about your mentee to the parents.">
            <a:extLst>
              <a:ext uri="{FF2B5EF4-FFF2-40B4-BE49-F238E27FC236}">
                <a16:creationId xmlns:a16="http://schemas.microsoft.com/office/drawing/2014/main" id="{464E7477-ED03-025C-3DD2-AE6D9F8BD06B}"/>
              </a:ext>
            </a:extLst>
          </p:cNvPr>
          <p:cNvSpPr/>
          <p:nvPr/>
        </p:nvSpPr>
        <p:spPr>
          <a:xfrm>
            <a:off x="1280942" y="1006280"/>
            <a:ext cx="4697831" cy="9438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D3EBD-08BD-99BA-39E6-2973CA290660}"/>
              </a:ext>
            </a:extLst>
          </p:cNvPr>
          <p:cNvSpPr txBox="1"/>
          <p:nvPr/>
        </p:nvSpPr>
        <p:spPr>
          <a:xfrm>
            <a:off x="1503127" y="1211000"/>
            <a:ext cx="4229463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IN" sz="2500" b="1" dirty="0">
                <a:solidFill>
                  <a:srgbClr val="000000"/>
                </a:solidFill>
                <a:latin typeface="Myriad Pro" panose="020B0503030403020204" pitchFamily="34" charset="0"/>
              </a:rPr>
              <a:t>MENTEE RESPONSE</a:t>
            </a:r>
          </a:p>
        </p:txBody>
      </p:sp>
      <p:sp>
        <p:nvSpPr>
          <p:cNvPr id="6" name="Academic performance and personalizsed instruction about your mentee to the parents.">
            <a:extLst>
              <a:ext uri="{FF2B5EF4-FFF2-40B4-BE49-F238E27FC236}">
                <a16:creationId xmlns:a16="http://schemas.microsoft.com/office/drawing/2014/main" id="{464E7477-ED03-025C-3DD2-AE6D9F8BD06B}"/>
              </a:ext>
            </a:extLst>
          </p:cNvPr>
          <p:cNvSpPr/>
          <p:nvPr/>
        </p:nvSpPr>
        <p:spPr>
          <a:xfrm>
            <a:off x="1280942" y="2261840"/>
            <a:ext cx="4697831" cy="42344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text</a:t>
            </a:r>
          </a:p>
        </p:txBody>
      </p:sp>
      <p:sp>
        <p:nvSpPr>
          <p:cNvPr id="8" name="Academic performance and personalizsed instruction about your mentee to the parents.">
            <a:extLst>
              <a:ext uri="{FF2B5EF4-FFF2-40B4-BE49-F238E27FC236}">
                <a16:creationId xmlns:a16="http://schemas.microsoft.com/office/drawing/2014/main" id="{464E7477-ED03-025C-3DD2-AE6D9F8BD06B}"/>
              </a:ext>
            </a:extLst>
          </p:cNvPr>
          <p:cNvSpPr/>
          <p:nvPr/>
        </p:nvSpPr>
        <p:spPr>
          <a:xfrm>
            <a:off x="6413808" y="2261839"/>
            <a:ext cx="4697831" cy="42344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text</a:t>
            </a:r>
          </a:p>
        </p:txBody>
      </p:sp>
      <p:sp>
        <p:nvSpPr>
          <p:cNvPr id="11" name="Academic performance and personalizsed instruction about your mentee to the parents.">
            <a:extLst>
              <a:ext uri="{FF2B5EF4-FFF2-40B4-BE49-F238E27FC236}">
                <a16:creationId xmlns:a16="http://schemas.microsoft.com/office/drawing/2014/main" id="{464E7477-ED03-025C-3DD2-AE6D9F8BD06B}"/>
              </a:ext>
            </a:extLst>
          </p:cNvPr>
          <p:cNvSpPr/>
          <p:nvPr/>
        </p:nvSpPr>
        <p:spPr>
          <a:xfrm>
            <a:off x="6413808" y="1006280"/>
            <a:ext cx="4697831" cy="9438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endParaRPr lang="en-US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D3EBD-08BD-99BA-39E6-2973CA290660}"/>
              </a:ext>
            </a:extLst>
          </p:cNvPr>
          <p:cNvSpPr txBox="1"/>
          <p:nvPr/>
        </p:nvSpPr>
        <p:spPr>
          <a:xfrm>
            <a:off x="6635993" y="1211000"/>
            <a:ext cx="4229463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IN" sz="2500" b="1">
                <a:solidFill>
                  <a:srgbClr val="000000"/>
                </a:solidFill>
                <a:latin typeface="Myriad Pro" panose="020B0503030403020204" pitchFamily="34" charset="0"/>
              </a:rPr>
              <a:t>PARENT’S RESPONSE</a:t>
            </a:r>
          </a:p>
        </p:txBody>
      </p:sp>
    </p:spTree>
    <p:extLst>
      <p:ext uri="{BB962C8B-B14F-4D97-AF65-F5344CB8AC3E}">
        <p14:creationId xmlns:p14="http://schemas.microsoft.com/office/powerpoint/2010/main" val="9822641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283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779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1625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7840</TotalTime>
  <Words>196</Words>
  <Application>Microsoft Office PowerPoint</Application>
  <PresentationFormat>Widescreen</PresentationFormat>
  <Paragraphs>66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Helvetica Neue Medium</vt:lpstr>
      <vt:lpstr>Myriad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Welcome</dc:creator>
  <cp:lastModifiedBy>Admin</cp:lastModifiedBy>
  <cp:revision>1335</cp:revision>
  <dcterms:created xsi:type="dcterms:W3CDTF">2022-05-05T06:13:00Z</dcterms:created>
  <dcterms:modified xsi:type="dcterms:W3CDTF">2023-08-28T15:26:32Z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BB3DB0895B264D8C8778C9F6A569D822</vt:lpwstr>
  </property>
  <property fmtid="{D5CDD505-2E9C-101B-9397-08002B2CF9AE}" pid="3" name="KSOProductBuildVer">
    <vt:lpwstr>1033-11.2.0.11128</vt:lpwstr>
  </property>
  <property fmtid="{D5CDD505-2E9C-101B-9397-08002B2CF9AE}" pid="4" name="NXPowerLiteLastOptimized">
    <vt:lpwstr>4806958</vt:lpwstr>
  </property>
  <property fmtid="{D5CDD505-2E9C-101B-9397-08002B2CF9AE}" pid="5" name="NXPowerLiteSettings">
    <vt:lpwstr>F7000400038000</vt:lpwstr>
  </property>
  <property fmtid="{D5CDD505-2E9C-101B-9397-08002B2CF9AE}" pid="6" name="NXPowerLiteVersion">
    <vt:lpwstr>S10.0.0</vt:lpwstr>
  </property>
</Properties>
</file>